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</p:sldIdLst>
  <p:sldSz cx="10080625" cy="567055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wmf>
</file>

<file path=ppt/media/image13.wmf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GB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2000" b="0" strike="noStrike" spc="-1">
                <a:latin typeface="Arial"/>
              </a:rPr>
              <a:t>Click to edit the notes' format</a:t>
            </a:r>
          </a:p>
        </p:txBody>
      </p:sp>
      <p:sp>
        <p:nvSpPr>
          <p:cNvPr id="7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7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GB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78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GB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79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3B66B98A-BC47-42A0-8D0C-B989FEC83E90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26C6944D-320D-407C-BC18-BD5DDED302FD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1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46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01688"/>
            <a:ext cx="7123112" cy="4008437"/>
          </a:xfrm>
          <a:prstGeom prst="rect">
            <a:avLst/>
          </a:prstGeom>
        </p:spPr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BA5693A4-585C-4A0A-A07E-57EA7EA56A59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10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73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74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E463422A-1F0B-4C84-A5BA-BAF34D65449D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11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76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C5D3D8BC-30AD-489F-875C-DC3812788F98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12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79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80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A47D2401-FF35-4F10-B017-22630C103418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13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82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CustomShape 1"/>
          <p:cNvSpPr/>
          <p:nvPr/>
        </p:nvSpPr>
        <p:spPr>
          <a:xfrm>
            <a:off x="4281840" y="10155240"/>
            <a:ext cx="3276000" cy="534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D2C94FB5-FBF7-4D08-8BB7-3827F336A6B3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14</a:t>
            </a:fld>
            <a:endParaRPr lang="en-GB" sz="1200" b="1" strike="noStrike" spc="-1">
              <a:solidFill>
                <a:srgbClr val="000000"/>
              </a:solidFill>
              <a:latin typeface="Gill Sans MT"/>
            </a:endParaRPr>
          </a:p>
        </p:txBody>
      </p:sp>
      <p:sp>
        <p:nvSpPr>
          <p:cNvPr id="185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59640" y="801720"/>
            <a:ext cx="5039640" cy="4009320"/>
          </a:xfrm>
          <a:prstGeom prst="rect">
            <a:avLst/>
          </a:prstGeom>
        </p:spPr>
      </p:sp>
      <p:sp>
        <p:nvSpPr>
          <p:cNvPr id="186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7640" cy="48114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CustomShape 1"/>
          <p:cNvSpPr/>
          <p:nvPr/>
        </p:nvSpPr>
        <p:spPr>
          <a:xfrm>
            <a:off x="4281840" y="10155240"/>
            <a:ext cx="3276000" cy="534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13521F95-B82B-48B1-B28A-B5BE3E2DC35E}" type="slidenum">
              <a:rPr lang="en-US" sz="1200" b="0" strike="noStrike" spc="-1">
                <a:latin typeface="Arial"/>
              </a:rPr>
              <a:t>15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88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59640" y="801720"/>
            <a:ext cx="5039640" cy="4009320"/>
          </a:xfrm>
          <a:prstGeom prst="rect">
            <a:avLst/>
          </a:prstGeom>
        </p:spPr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7640" cy="48114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ustomShape 1"/>
          <p:cNvSpPr/>
          <p:nvPr/>
        </p:nvSpPr>
        <p:spPr>
          <a:xfrm>
            <a:off x="4281840" y="10155240"/>
            <a:ext cx="3276000" cy="534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F065DC50-B030-42EA-9A4D-D37CAF8AE5EA}" type="slidenum">
              <a:rPr lang="en-US" sz="1200" b="0" strike="noStrike" spc="-1">
                <a:latin typeface="Arial"/>
              </a:rPr>
              <a:t>16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91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59640" y="801720"/>
            <a:ext cx="5039640" cy="4009320"/>
          </a:xfrm>
          <a:prstGeom prst="rect">
            <a:avLst/>
          </a:prstGeom>
        </p:spPr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7640" cy="48114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4281840" y="10155240"/>
            <a:ext cx="3276000" cy="534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F46D8D97-48D9-4B84-909D-10F81DB28803}" type="slidenum">
              <a:rPr lang="en-US" sz="1200" b="0" strike="noStrike" spc="-1">
                <a:latin typeface="Arial"/>
              </a:rPr>
              <a:t>17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94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59640" y="801720"/>
            <a:ext cx="5039640" cy="4009320"/>
          </a:xfrm>
          <a:prstGeom prst="rect">
            <a:avLst/>
          </a:prstGeom>
        </p:spPr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7640" cy="48114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ustomShape 1"/>
          <p:cNvSpPr/>
          <p:nvPr/>
        </p:nvSpPr>
        <p:spPr>
          <a:xfrm>
            <a:off x="4281840" y="10155240"/>
            <a:ext cx="3276000" cy="534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228594B3-11E1-47B4-AF4A-9448BAFB7888}" type="slidenum">
              <a:rPr lang="en-US" sz="1200" b="0" strike="noStrike" spc="-1">
                <a:latin typeface="Arial"/>
              </a:rPr>
              <a:t>18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97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59640" y="801720"/>
            <a:ext cx="5039640" cy="4009320"/>
          </a:xfrm>
          <a:prstGeom prst="rect">
            <a:avLst/>
          </a:prstGeom>
        </p:spPr>
      </p:sp>
      <p:sp>
        <p:nvSpPr>
          <p:cNvPr id="198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7640" cy="48114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4281840" y="10155240"/>
            <a:ext cx="3276000" cy="534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4486155-FC7D-40F7-8C7F-5D9FC7C0B16E}" type="slidenum">
              <a:rPr lang="en-US" sz="1200" b="0" strike="noStrike" spc="-1">
                <a:latin typeface="Arial"/>
              </a:rPr>
              <a:t>19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200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59640" y="801720"/>
            <a:ext cx="5039640" cy="4009320"/>
          </a:xfrm>
          <a:prstGeom prst="rect">
            <a:avLst/>
          </a:prstGeom>
        </p:spPr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755640" y="5078520"/>
            <a:ext cx="6047640" cy="481140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7A0A2A32-2A85-4E3C-8EF4-25D3DE3FF5DC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2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49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E32E2AF-F943-4FE6-AAC1-737A32920EF7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20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203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01688"/>
            <a:ext cx="7123112" cy="4008437"/>
          </a:xfrm>
          <a:prstGeom prst="rect">
            <a:avLst/>
          </a:prstGeom>
        </p:spPr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5721CB5-EDAD-4724-8C2A-77113507413F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21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206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FCA63FDF-AAA0-48E1-84AF-38C583A708AF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3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52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F409C322-9B12-4048-ADEA-83DF52D4C41D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4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55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054CE1BF-57CE-4780-A459-C12DE0FCBB6C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5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58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BD0FF6C-FF44-4B70-8C5E-5F2F8D39A5B1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6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61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217488" y="801688"/>
            <a:ext cx="7123112" cy="4008437"/>
          </a:xfrm>
          <a:prstGeom prst="rect">
            <a:avLst/>
          </a:prstGeom>
        </p:spPr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5328A31F-8944-4892-8C86-6315C55201E1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7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64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65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EABD2693-6BB1-45EA-90FA-FFE64550D9C8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8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67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4282200" y="10155600"/>
            <a:ext cx="3274200" cy="5328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 anchor="b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fld id="{C466C9C6-6E9F-4DB9-BCCD-C8077262603A}" type="slidenum">
              <a:rPr lang="en-US" sz="1200" b="0" strike="noStrike" spc="-1">
                <a:solidFill>
                  <a:srgbClr val="000000"/>
                </a:solidFill>
                <a:latin typeface="Arial"/>
              </a:rPr>
              <a:t>9</a:t>
            </a:fld>
            <a:endParaRPr lang="en-GB" sz="1200" b="0" strike="noStrike" spc="-1">
              <a:latin typeface="Arial"/>
            </a:endParaRPr>
          </a:p>
        </p:txBody>
      </p:sp>
      <p:sp>
        <p:nvSpPr>
          <p:cNvPr id="170" name="PlaceHolder 2"/>
          <p:cNvSpPr>
            <a:spLocks noGrp="1" noRot="1" noChangeAspect="1"/>
          </p:cNvSpPr>
          <p:nvPr>
            <p:ph type="sldImg"/>
          </p:nvPr>
        </p:nvSpPr>
        <p:spPr>
          <a:xfrm>
            <a:off x="1260000" y="801720"/>
            <a:ext cx="5038200" cy="4007880"/>
          </a:xfrm>
          <a:prstGeom prst="rect">
            <a:avLst/>
          </a:prstGeom>
        </p:spPr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5840" cy="480924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2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73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GB" sz="44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GB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GB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hyperlink" Target="https://github.com/mauriziogibi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researchgate.net/profile/Maurizio-Gibin" TargetMode="External"/><Relationship Id="rId5" Type="http://schemas.openxmlformats.org/officeDocument/2006/relationships/hyperlink" Target="https://www.linkedin.com/in/maurizio-gibin-8a4b34b2/?originalSubdomain=uk" TargetMode="External"/><Relationship Id="rId4" Type="http://schemas.openxmlformats.org/officeDocument/2006/relationships/hyperlink" Target="https://www.geog.ucl.ac.uk/people/research-staff/maurizio-gibin/maurizio-gibin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en.wikipedia.org/wiki/Isochrone_map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w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w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mapmaker.cdrc.ac.uk/#/output-area-classification?h=2&amp;lon=-2.5&amp;lat=53.7&amp;zoom=7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data.cdrc.ac.uk/dataset/output-area-classification-2011" TargetMode="External"/><Relationship Id="rId12" Type="http://schemas.openxmlformats.org/officeDocument/2006/relationships/hyperlink" Target="https://mapmaker.cdrc.ac.uk/#/internet-user-classification?lon=0.1568&amp;lat=51.5173&amp;zoom=7.9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ebarchive.nationalarchives.gov.uk/ukgwa/20160110080540/http:/www.ons.gov.uk/ons/guide-method/geography/products/area-classifications/ns-area-classifications/ns-2011-area-classifications/index.html" TargetMode="External"/><Relationship Id="rId11" Type="http://schemas.openxmlformats.org/officeDocument/2006/relationships/hyperlink" Target="https://data.cdrc.ac.uk/stories/iuc" TargetMode="External"/><Relationship Id="rId5" Type="http://schemas.openxmlformats.org/officeDocument/2006/relationships/hyperlink" Target="https://tfl.gov.uk/info-for/urban-planning-and-construction/planning-with-webcat/webcat" TargetMode="External"/><Relationship Id="rId10" Type="http://schemas.openxmlformats.org/officeDocument/2006/relationships/hyperlink" Target="https://mapmaker.cdrc.ac.uk/#/index-of-multiple-deprivation?m=imde19_rk&amp;lon=-2.5&amp;lat=53.7&amp;zoom=7" TargetMode="External"/><Relationship Id="rId4" Type="http://schemas.openxmlformats.org/officeDocument/2006/relationships/hyperlink" Target="https://data.london.gov.uk/dataset/public-transport-accessibility-levels" TargetMode="External"/><Relationship Id="rId9" Type="http://schemas.openxmlformats.org/officeDocument/2006/relationships/hyperlink" Target="https://www.gov.uk/government/publications/english-indices-of-deprivation-2019-technical-report" TargetMode="Externa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mapmaker.cdrc.ac.uk/#/internet-user-classification?lon=0.1568&amp;lat=51.5173&amp;zoom=7.9" TargetMode="External"/><Relationship Id="rId3" Type="http://schemas.openxmlformats.org/officeDocument/2006/relationships/image" Target="../media/image1.png"/><Relationship Id="rId7" Type="http://schemas.openxmlformats.org/officeDocument/2006/relationships/hyperlink" Target="https://data.cdrc.ac.uk/stories/iuc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tfl.gov.uk/info-for/urban-planning-and-construction/planning-with-webcat/webcat" TargetMode="External"/><Relationship Id="rId11" Type="http://schemas.openxmlformats.org/officeDocument/2006/relationships/hyperlink" Target="https://github.com/mauriziogibin/gis4t" TargetMode="External"/><Relationship Id="rId5" Type="http://schemas.openxmlformats.org/officeDocument/2006/relationships/hyperlink" Target="https://data.london.gov.uk/dataset/public-transport-accessibility-levels" TargetMode="External"/><Relationship Id="rId10" Type="http://schemas.openxmlformats.org/officeDocument/2006/relationships/hyperlink" Target="https://github.com/mauriziogibin/JohnSnow" TargetMode="External"/><Relationship Id="rId4" Type="http://schemas.openxmlformats.org/officeDocument/2006/relationships/hyperlink" Target="https://github.com/mauriziogibin/seminars/blob/main/P096%20-%20GISRUK07%20-%201.2%20-%20KDE%20and%20PVC%20in%20GP%20CA%20in%20urban%20areas.pdf" TargetMode="External"/><Relationship Id="rId9" Type="http://schemas.openxmlformats.org/officeDocument/2006/relationships/hyperlink" Target="https://github.com/mauriziogibin/seminar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data.cdrc.ac.uk/" TargetMode="External"/><Relationship Id="rId4" Type="http://schemas.openxmlformats.org/officeDocument/2006/relationships/hyperlink" Target="https://www.geog.ucl.ac.uk/people/research-staff/maurizio-gibin/maurizio-gibin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mauriziogibin/gis4t" TargetMode="External"/><Relationship Id="rId5" Type="http://schemas.openxmlformats.org/officeDocument/2006/relationships/hyperlink" Target="https://github.com/mauriziogibin/JohnSnow" TargetMode="External"/><Relationship Id="rId4" Type="http://schemas.openxmlformats.org/officeDocument/2006/relationships/hyperlink" Target="https://github.com/mauriziogibin/seminar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theguardian.com/world/2018/jan/28/fitness-tracking-app-gives-away-location-of-secret-us-army-bases#:~:text=Zooming%20in%20on%20one%20of,be%20clearly%20seen%20through%20Strava.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504360" y="370080"/>
            <a:ext cx="9069840" cy="135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6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Corso di </a:t>
            </a:r>
            <a:r>
              <a:rPr lang="en-US" sz="2600" b="0" i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laurea</a:t>
            </a:r>
            <a:r>
              <a:rPr lang="en-US" sz="26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US" sz="2600" b="0" i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magistrale</a:t>
            </a:r>
            <a:r>
              <a:rPr lang="en-US" sz="2600" b="0" i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in </a:t>
            </a:r>
            <a:r>
              <a:rPr lang="en-US" sz="2600" b="0" i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Geourbanistica</a:t>
            </a:r>
            <a:br>
              <a:rPr dirty="0"/>
            </a:br>
            <a:r>
              <a:rPr lang="en-US" sz="16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Seminario</a:t>
            </a:r>
            <a:r>
              <a:rPr lang="en-US" sz="16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in </a:t>
            </a:r>
            <a:r>
              <a:rPr lang="en-US" sz="1600" spc="-1" dirty="0">
                <a:solidFill>
                  <a:srgbClr val="000000"/>
                </a:solidFill>
                <a:latin typeface="Arial"/>
                <a:ea typeface="DejaVu Sans"/>
              </a:rPr>
              <a:t>co-</a:t>
            </a:r>
            <a:r>
              <a:rPr lang="en-US" sz="1600" spc="-1" dirty="0" err="1">
                <a:solidFill>
                  <a:srgbClr val="000000"/>
                </a:solidFill>
                <a:latin typeface="Arial"/>
                <a:ea typeface="DejaVu Sans"/>
              </a:rPr>
              <a:t>docenza</a:t>
            </a:r>
            <a:r>
              <a:rPr lang="en-US" sz="1600" spc="-1" dirty="0">
                <a:solidFill>
                  <a:srgbClr val="000000"/>
                </a:solidFill>
                <a:latin typeface="Arial"/>
                <a:ea typeface="DejaVu Sans"/>
              </a:rPr>
              <a:t> con il </a:t>
            </a:r>
            <a:r>
              <a:rPr lang="en-US" sz="1600" spc="-1" dirty="0" err="1">
                <a:solidFill>
                  <a:srgbClr val="000000"/>
                </a:solidFill>
                <a:latin typeface="Arial"/>
                <a:ea typeface="DejaVu Sans"/>
              </a:rPr>
              <a:t>corso</a:t>
            </a:r>
            <a:r>
              <a:rPr lang="en-US" sz="1600" spc="-1" dirty="0">
                <a:solidFill>
                  <a:srgbClr val="000000"/>
                </a:solidFill>
                <a:latin typeface="Arial"/>
                <a:ea typeface="DejaVu Sans"/>
              </a:rPr>
              <a:t> di</a:t>
            </a:r>
            <a:br>
              <a:rPr lang="en-US" sz="2400" spc="-1" dirty="0">
                <a:solidFill>
                  <a:srgbClr val="000000"/>
                </a:solidFill>
                <a:latin typeface="Arial"/>
                <a:ea typeface="DejaVu Sans"/>
              </a:rPr>
            </a:br>
            <a:r>
              <a:rPr lang="en-US" sz="22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Cartografia</a:t>
            </a:r>
            <a:r>
              <a:rPr lang="en-US" sz="22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del </a:t>
            </a:r>
            <a:r>
              <a:rPr lang="en-US" sz="22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progetto</a:t>
            </a:r>
            <a:br>
              <a:rPr dirty="0"/>
            </a:br>
            <a:endParaRPr lang="en-GB" sz="1800" b="0" strike="noStrike" spc="-1" dirty="0">
              <a:latin typeface="Arial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144000" y="2448000"/>
            <a:ext cx="9790560" cy="428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2200" b="1" strike="noStrike" spc="-1">
                <a:solidFill>
                  <a:srgbClr val="000000"/>
                </a:solidFill>
                <a:latin typeface="Liberation Sans Narrow"/>
                <a:ea typeface="DejaVu Sans"/>
              </a:rPr>
              <a:t>Mappatura della mobilità negli spazi urbani: indici multi-dimensionali per l’accessibilità</a:t>
            </a:r>
            <a:endParaRPr lang="en-GB" sz="2200" b="0" strike="noStrike" spc="-1">
              <a:latin typeface="Arial"/>
            </a:endParaRPr>
          </a:p>
        </p:txBody>
      </p:sp>
      <p:sp>
        <p:nvSpPr>
          <p:cNvPr id="82" name="CustomShape 3"/>
          <p:cNvSpPr/>
          <p:nvPr/>
        </p:nvSpPr>
        <p:spPr>
          <a:xfrm>
            <a:off x="4219200" y="3247867"/>
            <a:ext cx="1639800" cy="367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b="0" strike="noStrike" spc="-1" dirty="0">
                <a:solidFill>
                  <a:srgbClr val="000000"/>
                </a:solidFill>
                <a:latin typeface="Liberation Sans Narrow"/>
                <a:ea typeface="DejaVu Sans"/>
              </a:rPr>
              <a:t>2022/11/17</a:t>
            </a:r>
            <a:endParaRPr lang="en-GB" sz="1800" b="0" strike="noStrike" spc="-1" dirty="0">
              <a:latin typeface="Arial"/>
            </a:endParaRPr>
          </a:p>
        </p:txBody>
      </p:sp>
      <p:sp>
        <p:nvSpPr>
          <p:cNvPr id="83" name="CustomShape 4"/>
          <p:cNvSpPr/>
          <p:nvPr/>
        </p:nvSpPr>
        <p:spPr>
          <a:xfrm>
            <a:off x="576000" y="3960000"/>
            <a:ext cx="9286200" cy="214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800" b="1" strike="noStrike" spc="-1">
                <a:solidFill>
                  <a:srgbClr val="000000"/>
                </a:solidFill>
                <a:latin typeface="Liberation Sans Narrow"/>
                <a:ea typeface="DejaVu Sans"/>
              </a:rPr>
              <a:t>Maurizio Gibin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https://www.geog.ucl.ac.uk/people/research-staff/maurizio-gibin/maurizio-gibin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https://www.linkedin.com/in/maurizio-gibin-8a4b34b2/?originalSubdomain=uk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6"/>
              </a:rPr>
              <a:t>https://www.researchgate.net/profile/Maurizio-Gibin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7"/>
              </a:rPr>
              <a:t>https://github.com/mauriziogibin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Le isocrone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106" name="CustomShape 2"/>
          <p:cNvSpPr/>
          <p:nvPr/>
        </p:nvSpPr>
        <p:spPr>
          <a:xfrm>
            <a:off x="504000" y="1172520"/>
            <a:ext cx="9286200" cy="1112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Noto Sans CJK SC"/>
              </a:rPr>
              <a:t>Nelle carte geografiche tematiche la linea isocrona congiunge i punti che si possono raggiungere in un certo tempo da un dato punto di partenza.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Arial"/>
                <a:ea typeface="Noto Sans CJK SC"/>
                <a:hlinkClick r:id="rId4"/>
              </a:rPr>
              <a:t>https://en.wikipedia.org/wiki/Isochrone_map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>
              <a:latin typeface="Arial"/>
            </a:endParaRPr>
          </a:p>
        </p:txBody>
      </p:sp>
      <p:sp>
        <p:nvSpPr>
          <p:cNvPr id="107" name="CustomShape 3"/>
          <p:cNvSpPr/>
          <p:nvPr/>
        </p:nvSpPr>
        <p:spPr>
          <a:xfrm>
            <a:off x="504000" y="2072880"/>
            <a:ext cx="9286200" cy="600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Le isocrone permettono di misurare l’accessibilta’ geografica tenendo in considerazione la complessita’ della rete viaria molto spesso si concentrano su un modo di trasporto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108" name="CustomShape 4"/>
          <p:cNvSpPr/>
          <p:nvPr/>
        </p:nvSpPr>
        <p:spPr>
          <a:xfrm>
            <a:off x="504000" y="2757240"/>
            <a:ext cx="9286200" cy="2712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10" name="Picture 109"/>
          <p:cNvPicPr/>
          <p:nvPr/>
        </p:nvPicPr>
        <p:blipFill>
          <a:blip r:embed="rId4"/>
          <a:stretch/>
        </p:blipFill>
        <p:spPr>
          <a:xfrm>
            <a:off x="539280" y="-15480"/>
            <a:ext cx="9084600" cy="5667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12" name="Picture 111"/>
          <p:cNvPicPr/>
          <p:nvPr/>
        </p:nvPicPr>
        <p:blipFill>
          <a:blip r:embed="rId4"/>
          <a:stretch/>
        </p:blipFill>
        <p:spPr>
          <a:xfrm>
            <a:off x="2053800" y="107280"/>
            <a:ext cx="5972040" cy="5446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4" name="CustomShape 2"/>
          <p:cNvSpPr/>
          <p:nvPr/>
        </p:nvSpPr>
        <p:spPr>
          <a:xfrm>
            <a:off x="504000" y="1244520"/>
            <a:ext cx="9286200" cy="239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5" name="CustomShape 3"/>
          <p:cNvSpPr/>
          <p:nvPr/>
        </p:nvSpPr>
        <p:spPr>
          <a:xfrm>
            <a:off x="0" y="226080"/>
            <a:ext cx="9573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Accessibilita’ - offerta/domanda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116" name="TextShape 4"/>
          <p:cNvSpPr txBox="1"/>
          <p:nvPr/>
        </p:nvSpPr>
        <p:spPr>
          <a:xfrm>
            <a:off x="288000" y="1165680"/>
            <a:ext cx="910188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Usata in diversi settori: pianificazione dei servizi pubblici, geomarketing, epidemiologia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Offerta</a:t>
            </a:r>
          </a:p>
          <a:p>
            <a:r>
              <a:rPr lang="en-GB" sz="1800" b="0" strike="noStrike" spc="-1">
                <a:latin typeface="Arial"/>
              </a:rPr>
              <a:t>	negozio, isocrone, distanze, accessibilita’ geografica.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Domanda</a:t>
            </a:r>
          </a:p>
          <a:p>
            <a:r>
              <a:rPr lang="en-GB" sz="1800" b="0" strike="noStrike" spc="-1">
                <a:latin typeface="Arial"/>
              </a:rPr>
              <a:t>	popolazione e variabili socio-demografiche associate, catchment area</a:t>
            </a:r>
          </a:p>
        </p:txBody>
      </p:sp>
      <p:sp>
        <p:nvSpPr>
          <p:cNvPr id="117" name="CustomShape 5"/>
          <p:cNvSpPr/>
          <p:nvPr/>
        </p:nvSpPr>
        <p:spPr>
          <a:xfrm>
            <a:off x="0" y="2530080"/>
            <a:ext cx="9573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Un esempio...il mio paper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118" name="TextShape 6"/>
          <p:cNvSpPr txBox="1"/>
          <p:nvPr/>
        </p:nvSpPr>
        <p:spPr>
          <a:xfrm>
            <a:off x="288360" y="3433680"/>
            <a:ext cx="6667200" cy="137016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Contesto: Salute pubblica pianificazione ma anche mappe.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Offerta</a:t>
            </a:r>
          </a:p>
          <a:p>
            <a:r>
              <a:rPr lang="en-GB" sz="1800" b="0" strike="noStrike" spc="-1">
                <a:latin typeface="Arial"/>
              </a:rPr>
              <a:t>	L’ambulatorio di un medico di base, accessibilita’ geografica</a:t>
            </a: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latin typeface="Arial"/>
              </a:rPr>
              <a:t>Domanda</a:t>
            </a:r>
          </a:p>
          <a:p>
            <a:r>
              <a:rPr lang="en-GB" sz="1800" b="0" strike="noStrike" spc="-1">
                <a:latin typeface="Arial"/>
              </a:rPr>
              <a:t>	I pazienti registrati e il profilo socio demografico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icture 3_0"/>
          <p:cNvPicPr/>
          <p:nvPr/>
        </p:nvPicPr>
        <p:blipFill>
          <a:blip r:embed="rId3">
            <a:lum bright="70000" contrast="-70000"/>
          </a:blip>
          <a:stretch/>
        </p:blipFill>
        <p:spPr>
          <a:xfrm>
            <a:off x="-17280" y="-22320"/>
            <a:ext cx="10098360" cy="5681160"/>
          </a:xfrm>
          <a:prstGeom prst="rect">
            <a:avLst/>
          </a:prstGeom>
          <a:ln>
            <a:noFill/>
          </a:ln>
        </p:spPr>
      </p:pic>
      <p:sp>
        <p:nvSpPr>
          <p:cNvPr id="120" name="TextShape 1"/>
          <p:cNvSpPr txBox="1"/>
          <p:nvPr/>
        </p:nvSpPr>
        <p:spPr>
          <a:xfrm>
            <a:off x="504000" y="226800"/>
            <a:ext cx="9072720" cy="762480"/>
          </a:xfrm>
          <a:prstGeom prst="rect">
            <a:avLst/>
          </a:prstGeom>
          <a:noFill/>
          <a:ln>
            <a:noFill/>
          </a:ln>
        </p:spPr>
        <p:txBody>
          <a:bodyPr anchor="ctr">
            <a:noAutofit/>
          </a:bodyPr>
          <a:lstStyle/>
          <a:p>
            <a:pPr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2800" b="0" strike="noStrike" spc="-1">
                <a:solidFill>
                  <a:srgbClr val="000000"/>
                </a:solidFill>
                <a:latin typeface="Gill Sans MT"/>
              </a:rPr>
              <a:t>Percent Volume Contours</a:t>
            </a:r>
          </a:p>
        </p:txBody>
      </p:sp>
      <p:pic>
        <p:nvPicPr>
          <p:cNvPr id="121" name="Picture 7_1" descr="kde2p2d50"/>
          <p:cNvPicPr/>
          <p:nvPr/>
        </p:nvPicPr>
        <p:blipFill>
          <a:blip r:embed="rId4"/>
          <a:stretch/>
        </p:blipFill>
        <p:spPr>
          <a:xfrm>
            <a:off x="197640" y="1764000"/>
            <a:ext cx="4683600" cy="3512880"/>
          </a:xfrm>
          <a:prstGeom prst="rect">
            <a:avLst/>
          </a:prstGeom>
          <a:ln w="9360">
            <a:solidFill>
              <a:srgbClr val="C0C0C0"/>
            </a:solidFill>
            <a:miter/>
          </a:ln>
        </p:spPr>
      </p:pic>
      <p:pic>
        <p:nvPicPr>
          <p:cNvPr id="122" name="Picture 8_1" descr="kde2p3d50"/>
          <p:cNvPicPr/>
          <p:nvPr/>
        </p:nvPicPr>
        <p:blipFill>
          <a:blip r:embed="rId5"/>
          <a:stretch/>
        </p:blipFill>
        <p:spPr>
          <a:xfrm>
            <a:off x="5199480" y="1764000"/>
            <a:ext cx="4683600" cy="3512880"/>
          </a:xfrm>
          <a:prstGeom prst="rect">
            <a:avLst/>
          </a:prstGeom>
          <a:ln w="9360">
            <a:solidFill>
              <a:srgbClr val="C0C0C0"/>
            </a:solidFill>
            <a:miter/>
          </a:ln>
        </p:spPr>
      </p:pic>
      <p:grpSp>
        <p:nvGrpSpPr>
          <p:cNvPr id="123" name="Group 2"/>
          <p:cNvGrpSpPr/>
          <p:nvPr/>
        </p:nvGrpSpPr>
        <p:grpSpPr>
          <a:xfrm>
            <a:off x="3452760" y="1818000"/>
            <a:ext cx="2777760" cy="1374120"/>
            <a:chOff x="3452760" y="1818000"/>
            <a:chExt cx="2777760" cy="1374120"/>
          </a:xfrm>
        </p:grpSpPr>
        <p:sp>
          <p:nvSpPr>
            <p:cNvPr id="124" name="Line 3"/>
            <p:cNvSpPr/>
            <p:nvPr/>
          </p:nvSpPr>
          <p:spPr>
            <a:xfrm flipH="1">
              <a:off x="3452760" y="2060640"/>
              <a:ext cx="554760" cy="833760"/>
            </a:xfrm>
            <a:prstGeom prst="line">
              <a:avLst/>
            </a:prstGeom>
            <a:ln w="9360">
              <a:solidFill>
                <a:srgbClr val="000000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5" name="Line 4"/>
            <p:cNvSpPr/>
            <p:nvPr/>
          </p:nvSpPr>
          <p:spPr>
            <a:xfrm>
              <a:off x="4007520" y="2060640"/>
              <a:ext cx="2223000" cy="1131480"/>
            </a:xfrm>
            <a:prstGeom prst="line">
              <a:avLst/>
            </a:prstGeom>
            <a:ln w="9360">
              <a:solidFill>
                <a:srgbClr val="000000"/>
              </a:solidFill>
              <a:miter/>
              <a:tailEnd type="triangl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" name="CustomShape 5"/>
            <p:cNvSpPr/>
            <p:nvPr/>
          </p:nvSpPr>
          <p:spPr>
            <a:xfrm>
              <a:off x="3769920" y="1818000"/>
              <a:ext cx="1746360" cy="36828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  <p:txBody>
            <a:bodyPr lIns="90000" tIns="46800" rIns="90000" bIns="46800">
              <a:spAutoFit/>
            </a:bodyPr>
            <a:lstStyle/>
            <a:p>
              <a:pPr>
                <a:spcBef>
                  <a:spcPts val="1123"/>
                </a:spcBef>
                <a:tabLst>
                  <a:tab pos="0" algn="l"/>
                  <a:tab pos="914400" algn="l"/>
                  <a:tab pos="1828800" algn="l"/>
                  <a:tab pos="2743200" algn="l"/>
                  <a:tab pos="3657600" algn="l"/>
                  <a:tab pos="4572000" algn="l"/>
                  <a:tab pos="5486400" algn="l"/>
                  <a:tab pos="6400800" algn="l"/>
                  <a:tab pos="7315200" algn="l"/>
                  <a:tab pos="8229600" algn="l"/>
                  <a:tab pos="9144000" algn="l"/>
                  <a:tab pos="10058400" algn="l"/>
                </a:tabLst>
              </a:pPr>
              <a:r>
                <a:rPr lang="en-GB" sz="1800" b="1" strike="noStrike" spc="-1">
                  <a:solidFill>
                    <a:srgbClr val="000000"/>
                  </a:solidFill>
                  <a:latin typeface="Gill Sans MT"/>
                </a:rPr>
                <a:t>50% PVC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 additive="repl">
                                        <p:cTn id="7" dur="2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Picture 3_1"/>
          <p:cNvPicPr/>
          <p:nvPr/>
        </p:nvPicPr>
        <p:blipFill>
          <a:blip r:embed="rId3">
            <a:lum bright="70000" contrast="-70000"/>
          </a:blip>
          <a:stretch/>
        </p:blipFill>
        <p:spPr>
          <a:xfrm>
            <a:off x="-17280" y="-22320"/>
            <a:ext cx="10098360" cy="5681160"/>
          </a:xfrm>
          <a:prstGeom prst="rect">
            <a:avLst/>
          </a:prstGeom>
          <a:ln>
            <a:noFill/>
          </a:ln>
        </p:spPr>
      </p:pic>
      <p:pic>
        <p:nvPicPr>
          <p:cNvPr id="128" name="Picture 12_1"/>
          <p:cNvPicPr/>
          <p:nvPr/>
        </p:nvPicPr>
        <p:blipFill>
          <a:blip r:embed="rId4"/>
          <a:srcRect l="25497" t="12920" r="19988" b="10558"/>
          <a:stretch/>
        </p:blipFill>
        <p:spPr>
          <a:xfrm>
            <a:off x="1764000" y="-131400"/>
            <a:ext cx="6890040" cy="5802120"/>
          </a:xfrm>
          <a:prstGeom prst="rect">
            <a:avLst/>
          </a:prstGeom>
          <a:ln w="9360">
            <a:solidFill>
              <a:srgbClr val="C0C0C0"/>
            </a:solidFill>
            <a:miter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Picture 3_2"/>
          <p:cNvPicPr/>
          <p:nvPr/>
        </p:nvPicPr>
        <p:blipFill>
          <a:blip r:embed="rId3">
            <a:lum bright="70000" contrast="-70000"/>
          </a:blip>
          <a:stretch/>
        </p:blipFill>
        <p:spPr>
          <a:xfrm>
            <a:off x="-17280" y="-22320"/>
            <a:ext cx="10098360" cy="5681160"/>
          </a:xfrm>
          <a:prstGeom prst="rect">
            <a:avLst/>
          </a:prstGeom>
          <a:ln>
            <a:noFill/>
          </a:ln>
        </p:spPr>
      </p:pic>
      <p:grpSp>
        <p:nvGrpSpPr>
          <p:cNvPr id="130" name="Group 1"/>
          <p:cNvGrpSpPr/>
          <p:nvPr/>
        </p:nvGrpSpPr>
        <p:grpSpPr>
          <a:xfrm>
            <a:off x="0" y="-22320"/>
            <a:ext cx="10080720" cy="5670720"/>
            <a:chOff x="0" y="-22320"/>
            <a:chExt cx="10080720" cy="5670720"/>
          </a:xfrm>
        </p:grpSpPr>
        <p:sp>
          <p:nvSpPr>
            <p:cNvPr id="131" name="CustomShape 2"/>
            <p:cNvSpPr/>
            <p:nvPr/>
          </p:nvSpPr>
          <p:spPr>
            <a:xfrm>
              <a:off x="0" y="-22320"/>
              <a:ext cx="10080720" cy="56707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pic>
          <p:nvPicPr>
            <p:cNvPr id="132" name="Picture 10_1" descr="VirjiCA_practice_profiles_density"/>
            <p:cNvPicPr/>
            <p:nvPr/>
          </p:nvPicPr>
          <p:blipFill>
            <a:blip r:embed="rId4"/>
            <a:stretch/>
          </p:blipFill>
          <p:spPr>
            <a:xfrm>
              <a:off x="754560" y="-22320"/>
              <a:ext cx="8373960" cy="5650920"/>
            </a:xfrm>
            <a:prstGeom prst="rect">
              <a:avLst/>
            </a:prstGeom>
            <a:ln>
              <a:noFill/>
            </a:ln>
          </p:spPr>
        </p:pic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Picture 3_6"/>
          <p:cNvPicPr/>
          <p:nvPr/>
        </p:nvPicPr>
        <p:blipFill>
          <a:blip r:embed="rId3">
            <a:lum bright="70000" contrast="-70000"/>
          </a:blip>
          <a:stretch/>
        </p:blipFill>
        <p:spPr>
          <a:xfrm>
            <a:off x="-17280" y="-22320"/>
            <a:ext cx="10098360" cy="5681160"/>
          </a:xfrm>
          <a:prstGeom prst="rect">
            <a:avLst/>
          </a:prstGeom>
          <a:ln>
            <a:noFill/>
          </a:ln>
        </p:spPr>
      </p:pic>
      <p:pic>
        <p:nvPicPr>
          <p:cNvPr id="134" name="Picture 133"/>
          <p:cNvPicPr/>
          <p:nvPr/>
        </p:nvPicPr>
        <p:blipFill>
          <a:blip r:embed="rId4"/>
          <a:srcRect l="-6959" r="-4778"/>
          <a:stretch/>
        </p:blipFill>
        <p:spPr>
          <a:xfrm>
            <a:off x="739800" y="35280"/>
            <a:ext cx="8515440" cy="55771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icture 3_4"/>
          <p:cNvPicPr/>
          <p:nvPr/>
        </p:nvPicPr>
        <p:blipFill>
          <a:blip r:embed="rId3">
            <a:lum bright="70000" contrast="-70000"/>
          </a:blip>
          <a:stretch/>
        </p:blipFill>
        <p:spPr>
          <a:xfrm>
            <a:off x="-17280" y="-22320"/>
            <a:ext cx="10098360" cy="5681160"/>
          </a:xfrm>
          <a:prstGeom prst="rect">
            <a:avLst/>
          </a:prstGeom>
          <a:ln>
            <a:noFill/>
          </a:ln>
        </p:spPr>
      </p:pic>
      <p:pic>
        <p:nvPicPr>
          <p:cNvPr id="136" name="Picture 135"/>
          <p:cNvPicPr/>
          <p:nvPr/>
        </p:nvPicPr>
        <p:blipFill>
          <a:blip r:embed="rId4"/>
          <a:srcRect l="-6889" r="-5693" b="4050"/>
          <a:stretch/>
        </p:blipFill>
        <p:spPr>
          <a:xfrm>
            <a:off x="695520" y="114120"/>
            <a:ext cx="8664480" cy="5403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3_5"/>
          <p:cNvPicPr/>
          <p:nvPr/>
        </p:nvPicPr>
        <p:blipFill>
          <a:blip r:embed="rId3">
            <a:lum bright="70000" contrast="-70000"/>
          </a:blip>
          <a:stretch/>
        </p:blipFill>
        <p:spPr>
          <a:xfrm>
            <a:off x="-17280" y="-22320"/>
            <a:ext cx="10098360" cy="5681160"/>
          </a:xfrm>
          <a:prstGeom prst="rect">
            <a:avLst/>
          </a:prstGeom>
          <a:ln>
            <a:noFill/>
          </a:ln>
        </p:spPr>
      </p:pic>
      <p:pic>
        <p:nvPicPr>
          <p:cNvPr id="138" name="Picture 137"/>
          <p:cNvPicPr/>
          <p:nvPr/>
        </p:nvPicPr>
        <p:blipFill>
          <a:blip r:embed="rId4"/>
          <a:stretch/>
        </p:blipFill>
        <p:spPr>
          <a:xfrm>
            <a:off x="29880" y="72000"/>
            <a:ext cx="4977360" cy="5514840"/>
          </a:xfrm>
          <a:prstGeom prst="rect">
            <a:avLst/>
          </a:prstGeom>
          <a:ln>
            <a:noFill/>
          </a:ln>
        </p:spPr>
      </p:pic>
      <p:pic>
        <p:nvPicPr>
          <p:cNvPr id="139" name="Picture 138"/>
          <p:cNvPicPr/>
          <p:nvPr/>
        </p:nvPicPr>
        <p:blipFill>
          <a:blip r:embed="rId5"/>
          <a:stretch/>
        </p:blipFill>
        <p:spPr>
          <a:xfrm>
            <a:off x="5535000" y="-18360"/>
            <a:ext cx="4113000" cy="5670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Cosa faremo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85" name="CustomShape 2"/>
          <p:cNvSpPr/>
          <p:nvPr/>
        </p:nvSpPr>
        <p:spPr>
          <a:xfrm>
            <a:off x="143640" y="999000"/>
            <a:ext cx="9790560" cy="39733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6800" rIns="90000" bIns="46800">
            <a:spAutoFit/>
          </a:bodyPr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Piccola introduziona su di me</a:t>
            </a:r>
            <a:endParaRPr lang="en-GB" sz="15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Una vostra breve presentazione</a:t>
            </a:r>
            <a:endParaRPr lang="en-GB" sz="15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Il formato del seminario</a:t>
            </a:r>
            <a:endParaRPr lang="en-GB" sz="15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Presentazione e slides e materiale on line (vedi Risorse)</a:t>
            </a:r>
            <a:endParaRPr lang="en-GB" sz="15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L’approccio che ho utilizzato</a:t>
            </a:r>
            <a:endParaRPr lang="en-GB" sz="15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Meta conoscenza, focus sulla visualizzazione e comunicazione</a:t>
            </a:r>
            <a:endParaRPr lang="en-GB" sz="15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Mobilita’ geografica della popolazione</a:t>
            </a:r>
            <a:endParaRPr lang="en-GB" sz="15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L’accessibilita’: definizione</a:t>
            </a:r>
            <a:endParaRPr lang="en-GB" sz="15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ＭＳ Ｐゴシック"/>
              </a:rPr>
              <a:t>Tre tipi: geografica, geodemografica, virtuale (nei materiali ci sono links per tutte e tre. Il mio paper descrive una tecnica utile a sintetizzare </a:t>
            </a: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le prime due sia in fase esplorativa dell’analisi, sia dopo durante la disseminazione dei risultati).</a:t>
            </a:r>
            <a:endParaRPr lang="en-GB" sz="15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Focus su uno</a:t>
            </a:r>
            <a:endParaRPr lang="en-GB" sz="15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Come si misura’ la accessibilita’ geografica</a:t>
            </a:r>
            <a:endParaRPr lang="en-GB" sz="15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Non e’ solo la distanza in KM (limiti di velocita’).</a:t>
            </a:r>
            <a:endParaRPr lang="en-GB" sz="15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Multimodalita’ (car + bike).</a:t>
            </a:r>
            <a:endParaRPr lang="en-GB" sz="15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Guarderemo mappe!</a:t>
            </a:r>
            <a:endParaRPr lang="en-GB" sz="15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1500" b="0" strike="noStrike" spc="-1">
                <a:solidFill>
                  <a:srgbClr val="000000"/>
                </a:solidFill>
                <a:latin typeface="FreeSans"/>
                <a:ea typeface="DejaVu Sans"/>
              </a:rPr>
              <a:t>Risorse</a:t>
            </a:r>
            <a:endParaRPr lang="en-GB" sz="15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Indici di accessibilita’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432000" y="936000"/>
            <a:ext cx="8638560" cy="856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3"/>
          <p:cNvSpPr/>
          <p:nvPr/>
        </p:nvSpPr>
        <p:spPr>
          <a:xfrm>
            <a:off x="421560" y="933120"/>
            <a:ext cx="9320400" cy="436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800" b="1" strike="noStrike" spc="-1" dirty="0" err="1">
                <a:solidFill>
                  <a:srgbClr val="000000"/>
                </a:solidFill>
                <a:latin typeface="FreeSans"/>
                <a:ea typeface="DejaVu Sans"/>
              </a:rPr>
              <a:t>Accessibilita</a:t>
            </a:r>
            <a:r>
              <a:rPr lang="en-GB" sz="1800" b="1" strike="noStrike" spc="-1" dirty="0">
                <a:solidFill>
                  <a:srgbClr val="000000"/>
                </a:solidFill>
                <a:latin typeface="FreeSans"/>
                <a:ea typeface="DejaVu Sans"/>
              </a:rPr>
              <a:t>’ </a:t>
            </a:r>
            <a:r>
              <a:rPr lang="en-GB" sz="1800" b="1" strike="noStrike" spc="-1" dirty="0" err="1">
                <a:solidFill>
                  <a:srgbClr val="000000"/>
                </a:solidFill>
                <a:latin typeface="FreeSans"/>
                <a:ea typeface="DejaVu Sans"/>
              </a:rPr>
              <a:t>geografica</a:t>
            </a:r>
            <a:br>
              <a:rPr dirty="0"/>
            </a:br>
            <a:r>
              <a:rPr lang="en-GB" sz="1800" b="0" strike="noStrike" spc="-1" dirty="0" err="1">
                <a:solidFill>
                  <a:srgbClr val="000000"/>
                </a:solidFill>
                <a:latin typeface="FreeSans"/>
                <a:ea typeface="DejaVu Sans"/>
              </a:rPr>
              <a:t>Esempio</a:t>
            </a:r>
            <a:r>
              <a:rPr lang="en-GB" sz="1800" b="0" strike="noStrike" spc="-1" dirty="0">
                <a:solidFill>
                  <a:srgbClr val="000000"/>
                </a:solidFill>
                <a:latin typeface="FreeSans"/>
                <a:ea typeface="DejaVu Sans"/>
              </a:rPr>
              <a:t> di </a:t>
            </a:r>
            <a:r>
              <a:rPr lang="en-GB" sz="1800" b="0" strike="noStrike" spc="-1" dirty="0" err="1">
                <a:solidFill>
                  <a:srgbClr val="000000"/>
                </a:solidFill>
                <a:latin typeface="FreeSans"/>
                <a:ea typeface="DejaVu Sans"/>
              </a:rPr>
              <a:t>indici</a:t>
            </a:r>
            <a:r>
              <a:rPr lang="en-GB" sz="1800" b="0" strike="noStrike" spc="-1" dirty="0">
                <a:solidFill>
                  <a:srgbClr val="000000"/>
                </a:solidFill>
                <a:latin typeface="FreeSans"/>
                <a:ea typeface="DejaVu Sans"/>
              </a:rPr>
              <a:t> </a:t>
            </a:r>
            <a:r>
              <a:rPr lang="en-GB" sz="1800" b="0" strike="noStrike" spc="-1" dirty="0" err="1">
                <a:solidFill>
                  <a:srgbClr val="000000"/>
                </a:solidFill>
                <a:latin typeface="FreeSans"/>
                <a:ea typeface="DejaVu Sans"/>
              </a:rPr>
              <a:t>multidimensionale</a:t>
            </a:r>
            <a:r>
              <a:rPr lang="en-GB" sz="1800" b="0" strike="noStrike" spc="-1" dirty="0">
                <a:solidFill>
                  <a:srgbClr val="000000"/>
                </a:solidFill>
                <a:latin typeface="FreeSans"/>
                <a:ea typeface="DejaVu Sans"/>
              </a:rPr>
              <a:t> di </a:t>
            </a:r>
            <a:r>
              <a:rPr lang="en-GB" sz="1800" b="0" strike="noStrike" spc="-1" dirty="0" err="1">
                <a:solidFill>
                  <a:srgbClr val="000000"/>
                </a:solidFill>
                <a:latin typeface="FreeSans"/>
                <a:ea typeface="DejaVu Sans"/>
              </a:rPr>
              <a:t>accessibilita</a:t>
            </a:r>
            <a:r>
              <a:rPr lang="en-GB" sz="1800" b="0" strike="noStrike" spc="-1" dirty="0">
                <a:solidFill>
                  <a:srgbClr val="000000"/>
                </a:solidFill>
                <a:latin typeface="FreeSans"/>
                <a:ea typeface="DejaVu Sans"/>
              </a:rPr>
              <a:t>' </a:t>
            </a:r>
            <a:r>
              <a:rPr lang="en-GB" sz="1800" b="0" strike="noStrike" spc="-1" dirty="0" err="1">
                <a:solidFill>
                  <a:srgbClr val="000000"/>
                </a:solidFill>
                <a:latin typeface="FreeSans"/>
                <a:ea typeface="DejaVu Sans"/>
              </a:rPr>
              <a:t>prodotto</a:t>
            </a:r>
            <a:r>
              <a:rPr lang="en-GB" sz="1800" b="0" strike="noStrike" spc="-1" dirty="0">
                <a:solidFill>
                  <a:srgbClr val="000000"/>
                </a:solidFill>
                <a:latin typeface="FreeSans"/>
                <a:ea typeface="DejaVu Sans"/>
              </a:rPr>
              <a:t> dal </a:t>
            </a:r>
            <a:r>
              <a:rPr lang="en-GB" sz="1800" b="0" strike="noStrike" spc="-1" dirty="0" err="1">
                <a:solidFill>
                  <a:srgbClr val="000000"/>
                </a:solidFill>
                <a:latin typeface="FreeSans"/>
                <a:ea typeface="DejaVu Sans"/>
              </a:rPr>
              <a:t>governo</a:t>
            </a:r>
            <a:r>
              <a:rPr lang="en-GB" sz="1800" b="0" strike="noStrike" spc="-1" dirty="0">
                <a:solidFill>
                  <a:srgbClr val="000000"/>
                </a:solidFill>
                <a:latin typeface="FreeSans"/>
                <a:ea typeface="DejaVu Sans"/>
              </a:rPr>
              <a:t> inglese:</a:t>
            </a:r>
            <a:br>
              <a:rPr dirty="0"/>
            </a:br>
            <a:r>
              <a:rPr lang="en-GB" sz="18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4"/>
              </a:rPr>
              <a:t>https://data.london.gov.uk/dataset/public-transport-accessibility-levels</a:t>
            </a: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Le </a:t>
            </a:r>
            <a:r>
              <a:rPr lang="en-GB" sz="1800" b="0" strike="noStrike" spc="-1" dirty="0" err="1">
                <a:solidFill>
                  <a:srgbClr val="0000FF"/>
                </a:solidFill>
                <a:latin typeface="FreeSans"/>
                <a:ea typeface="DejaVu Sans"/>
              </a:rPr>
              <a:t>mappe</a:t>
            </a: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 di </a:t>
            </a:r>
            <a:r>
              <a:rPr lang="en-GB" sz="1800" b="0" strike="noStrike" spc="-1" dirty="0" err="1">
                <a:solidFill>
                  <a:srgbClr val="0000FF"/>
                </a:solidFill>
                <a:latin typeface="FreeSans"/>
                <a:ea typeface="DejaVu Sans"/>
              </a:rPr>
              <a:t>accessibilita</a:t>
            </a: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' </a:t>
            </a:r>
            <a:r>
              <a:rPr lang="en-GB" sz="1800" b="0" strike="noStrike" spc="-1" dirty="0" err="1">
                <a:solidFill>
                  <a:srgbClr val="0000FF"/>
                </a:solidFill>
                <a:latin typeface="FreeSans"/>
                <a:ea typeface="DejaVu Sans"/>
              </a:rPr>
              <a:t>basate</a:t>
            </a: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 </a:t>
            </a:r>
            <a:r>
              <a:rPr lang="en-GB" sz="1800" b="0" strike="noStrike" spc="-1" dirty="0" err="1">
                <a:solidFill>
                  <a:srgbClr val="0000FF"/>
                </a:solidFill>
                <a:latin typeface="FreeSans"/>
                <a:ea typeface="DejaVu Sans"/>
              </a:rPr>
              <a:t>su</a:t>
            </a: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 </a:t>
            </a:r>
            <a:r>
              <a:rPr lang="en-GB" sz="1800" b="0" strike="noStrike" spc="-1" dirty="0" err="1">
                <a:solidFill>
                  <a:srgbClr val="0000FF"/>
                </a:solidFill>
                <a:latin typeface="FreeSans"/>
                <a:ea typeface="DejaVu Sans"/>
              </a:rPr>
              <a:t>PTAL:</a:t>
            </a:r>
            <a:r>
              <a:rPr lang="en-GB" sz="1800" b="0" u="sng" strike="noStrike" spc="-1" dirty="0" err="1">
                <a:solidFill>
                  <a:srgbClr val="0000FF"/>
                </a:solidFill>
                <a:uFillTx/>
                <a:latin typeface="FreeSans"/>
                <a:ea typeface="DejaVu Sans"/>
                <a:hlinkClick r:id="rId5"/>
              </a:rPr>
              <a:t>https</a:t>
            </a:r>
            <a:r>
              <a:rPr lang="en-GB" sz="18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5"/>
              </a:rPr>
              <a:t>://tfl.gov.uk/info-for/urban-planning-and-construction/planning-with-</a:t>
            </a:r>
            <a:r>
              <a:rPr lang="en-GB" sz="1800" b="0" u="sng" strike="noStrike" spc="-1" dirty="0" err="1">
                <a:solidFill>
                  <a:srgbClr val="0000FF"/>
                </a:solidFill>
                <a:uFillTx/>
                <a:latin typeface="FreeSans"/>
                <a:ea typeface="DejaVu Sans"/>
                <a:hlinkClick r:id="rId5"/>
              </a:rPr>
              <a:t>webcat</a:t>
            </a:r>
            <a:r>
              <a:rPr lang="en-GB" sz="18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5"/>
              </a:rPr>
              <a:t>/</a:t>
            </a:r>
            <a:r>
              <a:rPr lang="en-GB" sz="1800" b="0" u="sng" strike="noStrike" spc="-1" dirty="0" err="1">
                <a:solidFill>
                  <a:srgbClr val="0000FF"/>
                </a:solidFill>
                <a:uFillTx/>
                <a:latin typeface="FreeSans"/>
                <a:ea typeface="DejaVu Sans"/>
                <a:hlinkClick r:id="rId5"/>
              </a:rPr>
              <a:t>webcat</a:t>
            </a:r>
            <a:endParaRPr lang="en-GB" sz="1800" b="0" u="sng" strike="noStrike" spc="-1" dirty="0">
              <a:solidFill>
                <a:srgbClr val="0000FF"/>
              </a:solidFill>
              <a:uFillTx/>
              <a:latin typeface="FreeSans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GB" sz="1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Accessilibita</a:t>
            </a:r>
            <a:r>
              <a:rPr lang="en-GB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’ socio-</a:t>
            </a:r>
            <a:r>
              <a:rPr lang="en-GB" sz="1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economica</a:t>
            </a:r>
            <a:br>
              <a:rPr dirty="0"/>
            </a:br>
            <a:r>
              <a:rPr lang="en-GB" sz="1800" b="0" strike="noStrike" spc="-1" dirty="0" err="1">
                <a:solidFill>
                  <a:srgbClr val="0000FF"/>
                </a:solidFill>
                <a:latin typeface="FreeSans"/>
                <a:ea typeface="DejaVu Sans"/>
              </a:rPr>
              <a:t>Banche</a:t>
            </a: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 </a:t>
            </a:r>
            <a:r>
              <a:rPr lang="en-GB" sz="1800" b="0" strike="noStrike" spc="-1" dirty="0" err="1">
                <a:solidFill>
                  <a:srgbClr val="0000FF"/>
                </a:solidFill>
                <a:latin typeface="FreeSans"/>
                <a:ea typeface="DejaVu Sans"/>
              </a:rPr>
              <a:t>dati</a:t>
            </a: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 </a:t>
            </a:r>
            <a:r>
              <a:rPr lang="en-GB" sz="1800" b="0" strike="noStrike" spc="-1" dirty="0" err="1">
                <a:solidFill>
                  <a:srgbClr val="0000FF"/>
                </a:solidFill>
                <a:latin typeface="FreeSans"/>
                <a:ea typeface="DejaVu Sans"/>
              </a:rPr>
              <a:t>geodemografiche</a:t>
            </a: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, Output Area Classification</a:t>
            </a:r>
            <a:br>
              <a:rPr dirty="0"/>
            </a:br>
            <a:r>
              <a:rPr lang="en-GB" sz="1800" b="0" u="sng" strike="noStrike" spc="-1" dirty="0" err="1">
                <a:solidFill>
                  <a:srgbClr val="0000FF"/>
                </a:solidFill>
                <a:uFillTx/>
                <a:latin typeface="FreeSans"/>
                <a:ea typeface="DejaVu Sans"/>
                <a:hlinkClick r:id="rId6"/>
              </a:rPr>
              <a:t>Definizione</a:t>
            </a:r>
            <a:r>
              <a:rPr lang="en-GB" sz="18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6"/>
              </a:rPr>
              <a:t> Ufficiale</a:t>
            </a:r>
            <a:br>
              <a:rPr dirty="0"/>
            </a:br>
            <a:r>
              <a:rPr lang="en-GB" sz="18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7"/>
              </a:rPr>
              <a:t>https://data.cdrc.ac.uk/dataset/output-area-classification-2011</a:t>
            </a:r>
            <a:br>
              <a:rPr dirty="0"/>
            </a:br>
            <a:r>
              <a:rPr lang="en-GB" sz="18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8"/>
              </a:rPr>
              <a:t>https://mapmaker.cdrc.ac.uk/#/output-area-classification?h=2&amp;lon=-2.5&amp;lat=53.7&amp;zoom=7</a:t>
            </a:r>
            <a:endParaRPr lang="en-GB" sz="1800" b="0" u="sng" strike="noStrike" spc="-1" dirty="0">
              <a:solidFill>
                <a:srgbClr val="0000FF"/>
              </a:solidFill>
              <a:uFillTx/>
              <a:latin typeface="FreeSans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Index of Multiple Deprivation</a:t>
            </a:r>
            <a:r>
              <a:rPr lang="en-GB" sz="18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9"/>
              </a:rPr>
              <a:t>
</a:t>
            </a:r>
            <a:r>
              <a:rPr lang="en-GB" sz="1800" b="0" u="sng" strike="noStrike" spc="-1" dirty="0" err="1">
                <a:solidFill>
                  <a:srgbClr val="0000FF"/>
                </a:solidFill>
                <a:uFillTx/>
                <a:latin typeface="FreeSans"/>
                <a:ea typeface="DejaVu Sans"/>
                <a:hlinkClick r:id="rId9"/>
              </a:rPr>
              <a:t>Definizione</a:t>
            </a:r>
            <a:br>
              <a:rPr dirty="0"/>
            </a:br>
            <a:r>
              <a:rPr lang="en-GB" sz="15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10"/>
              </a:rPr>
              <a:t>https://mapmaker.cdrc.ac.uk/#/index-of-multiple-deprivation?m=imde19_rk&amp;lon=-2.5&amp;lat=53.7&amp;zoom=7</a:t>
            </a:r>
            <a:endParaRPr lang="en-GB" sz="1500" b="0" u="sng" strike="noStrike" spc="-1" dirty="0">
              <a:solidFill>
                <a:srgbClr val="0000FF"/>
              </a:solidFill>
              <a:uFillTx/>
              <a:latin typeface="FreeSans"/>
              <a:ea typeface="DejaVu Sans"/>
            </a:endParaRPr>
          </a:p>
          <a:p>
            <a:pPr>
              <a:lnSpc>
                <a:spcPct val="100000"/>
              </a:lnSpc>
            </a:pPr>
            <a:r>
              <a:rPr lang="en-GB" sz="1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Accessibilta</a:t>
            </a:r>
            <a:r>
              <a:rPr lang="en-GB" sz="18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’ </a:t>
            </a:r>
            <a:r>
              <a:rPr lang="en-GB" sz="18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virtuale</a:t>
            </a:r>
            <a:br>
              <a:rPr dirty="0"/>
            </a:br>
            <a:r>
              <a:rPr lang="en-GB" sz="1800" b="0" strike="noStrike" spc="-1" dirty="0">
                <a:solidFill>
                  <a:srgbClr val="0000FF"/>
                </a:solidFill>
                <a:latin typeface="FreeSans"/>
                <a:ea typeface="DejaVu Sans"/>
              </a:rPr>
              <a:t>Internet User Classification</a:t>
            </a:r>
            <a:br>
              <a:rPr dirty="0"/>
            </a:br>
            <a:r>
              <a:rPr lang="en-GB" sz="18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11"/>
              </a:rPr>
              <a:t>https://data.cdrc.ac.uk/stories/iuc</a:t>
            </a:r>
            <a:br>
              <a:rPr dirty="0"/>
            </a:br>
            <a:r>
              <a:rPr lang="en-GB" sz="1500" b="0" u="sng" strike="noStrike" spc="-1" dirty="0">
                <a:solidFill>
                  <a:srgbClr val="0000FF"/>
                </a:solidFill>
                <a:uFillTx/>
                <a:latin typeface="FreeSans"/>
                <a:ea typeface="DejaVu Sans"/>
                <a:hlinkClick r:id="rId12"/>
              </a:rPr>
              <a:t>https://mapmaker.cdrc.ac.uk/#/internet-user-classification?lon=0.1568&amp;lat=51.5173&amp;zoom=7.9</a:t>
            </a:r>
            <a:endParaRPr lang="en-GB" sz="15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5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Conclusioni e Risorse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144" name="CustomShape 2"/>
          <p:cNvSpPr/>
          <p:nvPr/>
        </p:nvSpPr>
        <p:spPr>
          <a:xfrm>
            <a:off x="421560" y="1203120"/>
            <a:ext cx="9320040" cy="373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FreeSans"/>
                <a:ea typeface="DejaVu Sans"/>
                <a:hlinkClick r:id="rId4"/>
              </a:rPr>
              <a:t>Il mio paper su PVC presentato a GISRUK2007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(Download button)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Esempio di indici multidimensionale di accessibilita' prodotto dal governo inglese: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FreeSans"/>
                <a:ea typeface="DejaVu Sans"/>
                <a:hlinkClick r:id="rId5"/>
              </a:rPr>
              <a:t>https://data.london.gov.uk/dataset/public-transport-accessibility-levels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Le mappe di accessibilita' basate su PTAL: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FreeSans"/>
                <a:ea typeface="DejaVu Sans"/>
                <a:hlinkClick r:id="rId6"/>
              </a:rPr>
              <a:t>https://tfl.gov.uk/info-for/urban-planning-and-construction/planning-with-webcat/webcat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Accessibilita' virtuale: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FreeSans"/>
                <a:ea typeface="DejaVu Sans"/>
                <a:hlinkClick r:id="rId7"/>
              </a:rPr>
              <a:t>https://data.cdrc.ac.uk/stories/iuc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Mappa: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FreeSans"/>
                <a:ea typeface="DejaVu Sans"/>
                <a:hlinkClick r:id="rId8"/>
              </a:rPr>
              <a:t>https://mapmaker.cdrc.ac.uk/#/internet-user-classification?lon=0.1568&amp;lat=51.5173&amp;zoom=7.9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>
              <a:latin typeface="Arial"/>
            </a:endParaRPr>
          </a:p>
          <a:p>
            <a:r>
              <a:rPr lang="en-GB" sz="1800" b="0" strike="noStrike" spc="-1">
                <a:latin typeface="Arial"/>
              </a:rPr>
              <a:t>Github</a:t>
            </a:r>
          </a:p>
          <a:p>
            <a:pPr>
              <a:lnSpc>
                <a:spcPct val="100000"/>
              </a:lnSpc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9"/>
              </a:rPr>
              <a:t>https://github.com/mauriziogibin/seminars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10"/>
              </a:rPr>
              <a:t>https://github.com/mauriziogibin/JohnSnow</a:t>
            </a:r>
            <a:endParaRPr lang="en-GB" sz="16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6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11"/>
              </a:rPr>
              <a:t>https://github.com/mauriziogibin/gis4t</a:t>
            </a:r>
            <a:endParaRPr lang="en-GB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Introduzione</a:t>
            </a:r>
            <a:endParaRPr lang="en-GB" sz="4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GB" sz="10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https://www.geog.ucl.ac.uk/people/research-staff/maurizio-gibin/maurizio-gibin</a:t>
            </a:r>
            <a:endParaRPr lang="en-GB" sz="1000" b="0" strike="noStrike" spc="-1">
              <a:latin typeface="Arial"/>
            </a:endParaRPr>
          </a:p>
        </p:txBody>
      </p:sp>
      <p:sp>
        <p:nvSpPr>
          <p:cNvPr id="87" name="CustomShape 2"/>
          <p:cNvSpPr/>
          <p:nvPr/>
        </p:nvSpPr>
        <p:spPr>
          <a:xfrm>
            <a:off x="432000" y="1080000"/>
            <a:ext cx="9286200" cy="4183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1999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Laurea in Economia – Universita’ del Piemonte Orientale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2004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PhD in Geografia, tesi su geomarketing, modelli di location/allocation implementati in un  commercial GIS (ArcView)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2004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Post Doc Universita’ di Novara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2006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- 2009 Post Doc University College London.</a:t>
            </a:r>
            <a:endParaRPr lang="en-GB" sz="18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Azienda sanitaria locale analisi dei pazienti, campagne di prevenzione, STD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2008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Lecturer in GIS Science Birkbeck College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2014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GIS Expert, Directorate General Mare, Fisheries Unit</a:t>
            </a:r>
            <a:endParaRPr lang="en-GB" sz="1800" b="0" strike="noStrike" spc="-1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1" strike="noStrike" spc="-1">
                <a:solidFill>
                  <a:srgbClr val="000000"/>
                </a:solidFill>
                <a:latin typeface="Arial"/>
                <a:ea typeface="DejaVu Sans"/>
              </a:rPr>
              <a:t>2020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 Senior Research Fellow, University College London</a:t>
            </a:r>
            <a:br/>
            <a:r>
              <a:rPr lang="en-GB" sz="1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Consumer Data Research Centre</a:t>
            </a:r>
            <a:r>
              <a:rPr lang="en-GB" sz="1800" b="0" strike="noStrike" spc="-1">
                <a:solidFill>
                  <a:srgbClr val="0000FF"/>
                </a:solidFill>
                <a:latin typeface="Arial"/>
                <a:ea typeface="DejaVu Sans"/>
              </a:rPr>
              <a:t> </a:t>
            </a: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(data.cdrc.ac.uk), Department of Geography.</a:t>
            </a:r>
            <a:endParaRPr lang="en-GB" sz="1800" b="0" strike="noStrike" spc="-1">
              <a:latin typeface="Arial"/>
            </a:endParaRPr>
          </a:p>
          <a:p>
            <a:pPr marL="216000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RESEARCH INTERESTS</a:t>
            </a:r>
            <a:endParaRPr lang="en-GB" sz="1800" b="0" strike="noStrike" spc="-1">
              <a:latin typeface="Arial"/>
            </a:endParaRPr>
          </a:p>
          <a:p>
            <a:pPr marL="432000" lvl="1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Spatial analysis</a:t>
            </a:r>
            <a:endParaRPr lang="en-GB" sz="1800" b="0" strike="noStrike" spc="-1">
              <a:latin typeface="Arial"/>
            </a:endParaRPr>
          </a:p>
          <a:p>
            <a:pPr marL="432000" lvl="1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Movement analysis (trajectories, mobile phone data)</a:t>
            </a:r>
            <a:endParaRPr lang="en-GB" sz="1800" b="0" strike="noStrike" spc="-1">
              <a:latin typeface="Arial"/>
            </a:endParaRPr>
          </a:p>
          <a:p>
            <a:pPr marL="432000" lvl="1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Geovisualizzazione – Mappe e non solo.</a:t>
            </a:r>
            <a:endParaRPr lang="en-GB" sz="1800" b="0" strike="noStrike" spc="-1">
              <a:latin typeface="Arial"/>
            </a:endParaRPr>
          </a:p>
          <a:p>
            <a:pPr marL="432000" lvl="1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Research ready data production</a:t>
            </a:r>
            <a:endParaRPr lang="en-GB" sz="1800" b="0" strike="noStrike" spc="-1">
              <a:latin typeface="Arial"/>
            </a:endParaRPr>
          </a:p>
          <a:p>
            <a:pPr marL="432000" lvl="1" indent="-21456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Big data/batch parallel processing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88" name="CustomShape 3"/>
          <p:cNvSpPr/>
          <p:nvPr/>
        </p:nvSpPr>
        <p:spPr>
          <a:xfrm>
            <a:off x="504000" y="5256000"/>
            <a:ext cx="8998200" cy="344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504000" y="236196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...tocca a voi</a:t>
            </a:r>
            <a:endParaRPr lang="en-GB" sz="4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Formato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91" name="CustomShape 2"/>
          <p:cNvSpPr/>
          <p:nvPr/>
        </p:nvSpPr>
        <p:spPr>
          <a:xfrm>
            <a:off x="720000" y="1080000"/>
            <a:ext cx="4822200" cy="1368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Online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Materiale lezioni</a:t>
            </a:r>
            <a:endParaRPr lang="en-GB" sz="18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Slides</a:t>
            </a:r>
            <a:endParaRPr lang="en-GB" sz="18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Risorse/Link</a:t>
            </a:r>
            <a:endParaRPr lang="en-GB" sz="18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4"/>
              </a:rPr>
              <a:t>https://github.com/mauriziogibin/seminars</a:t>
            </a:r>
            <a:endParaRPr lang="en-GB" sz="1800" b="0" strike="noStrike" spc="-1">
              <a:latin typeface="Arial"/>
            </a:endParaRPr>
          </a:p>
        </p:txBody>
      </p:sp>
      <p:sp>
        <p:nvSpPr>
          <p:cNvPr id="92" name="CustomShape 3"/>
          <p:cNvSpPr/>
          <p:nvPr/>
        </p:nvSpPr>
        <p:spPr>
          <a:xfrm>
            <a:off x="4680000" y="1080000"/>
            <a:ext cx="4678200" cy="964440"/>
          </a:xfrm>
          <a:prstGeom prst="rect">
            <a:avLst/>
          </a:prstGeom>
          <a:noFill/>
          <a:ln w="36000">
            <a:solidFill>
              <a:srgbClr val="66666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8000" tIns="63000" rIns="108000" bIns="63000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600" b="0" strike="noStrike" spc="-1">
                <a:solidFill>
                  <a:srgbClr val="000000"/>
                </a:solidFill>
                <a:latin typeface="Arial"/>
                <a:ea typeface="DejaVu Sans"/>
              </a:rPr>
              <a:t>Repo su github che potrebbero interessare</a:t>
            </a:r>
            <a:endParaRPr lang="en-GB" sz="16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6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5"/>
              </a:rPr>
              <a:t>https://github.com/mauriziogibin/JohnSnow</a:t>
            </a:r>
            <a:endParaRPr lang="en-GB" sz="16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600" b="0" u="sng" strike="noStrike" spc="-1">
                <a:solidFill>
                  <a:srgbClr val="0000FF"/>
                </a:solidFill>
                <a:uFillTx/>
                <a:latin typeface="Arial"/>
                <a:ea typeface="DejaVu Sans"/>
                <a:hlinkClick r:id="rId6"/>
              </a:rPr>
              <a:t>https://github.com/mauriziogibin/gis4t</a:t>
            </a:r>
            <a:endParaRPr lang="en-GB" sz="1600" b="0" strike="noStrike" spc="-1">
              <a:latin typeface="Arial"/>
            </a:endParaRPr>
          </a:p>
        </p:txBody>
      </p:sp>
      <p:sp>
        <p:nvSpPr>
          <p:cNvPr id="93" name="CustomShape 4"/>
          <p:cNvSpPr/>
          <p:nvPr/>
        </p:nvSpPr>
        <p:spPr>
          <a:xfrm>
            <a:off x="504360" y="263844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Approccio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94" name="CustomShape 5"/>
          <p:cNvSpPr/>
          <p:nvPr/>
        </p:nvSpPr>
        <p:spPr>
          <a:xfrm>
            <a:off x="720000" y="3456000"/>
            <a:ext cx="8926200" cy="2136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Quantitativo, ma non troppo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Focus sulla visualizzazione/cartografia</a:t>
            </a:r>
            <a:endParaRPr lang="en-GB" sz="1800" b="0" strike="noStrike" spc="-1">
              <a:latin typeface="Arial"/>
            </a:endParaRPr>
          </a:p>
          <a:p>
            <a:pPr marL="432000" lvl="1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Implicazioni del linguaggio cartografico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	simbologia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	convenzioni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	’la mappa e’ sempre giusta’ - ontogenica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	etica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Mobilita’ (della popolazione)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144000" y="900000"/>
            <a:ext cx="9862200" cy="470493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>
              <a:lnSpc>
                <a:spcPct val="100000"/>
              </a:lnSpc>
            </a:pPr>
            <a:r>
              <a:rPr lang="en-GB" sz="17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Migrazioni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interne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esterne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Censimento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Bassa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risoluzione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geografica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temporale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comune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anno)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Mobilita</a:t>
            </a:r>
            <a:r>
              <a:rPr lang="en-GB" sz="17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’ </a:t>
            </a:r>
            <a:r>
              <a:rPr lang="en-GB" sz="17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urbana</a:t>
            </a:r>
            <a:r>
              <a:rPr lang="en-GB" sz="17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ad </a:t>
            </a:r>
            <a:r>
              <a:rPr lang="en-GB" sz="17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alta</a:t>
            </a:r>
            <a:r>
              <a:rPr lang="en-GB" sz="17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1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risoluzione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giornaliera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o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inferiore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all’anno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tracce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(GPS auto,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pescherecci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logistica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dati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di accesso alle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stazioni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spc="-1" dirty="0">
                <a:solidFill>
                  <a:srgbClr val="000000"/>
                </a:solidFill>
                <a:latin typeface="Arial"/>
              </a:rPr>
              <a:t>Fonti di </a:t>
            </a:r>
            <a:r>
              <a:rPr lang="en-GB" sz="1700" spc="-1" dirty="0" err="1">
                <a:solidFill>
                  <a:srgbClr val="000000"/>
                </a:solidFill>
                <a:latin typeface="Arial"/>
              </a:rPr>
              <a:t>dati</a:t>
            </a:r>
            <a:r>
              <a:rPr lang="en-GB" sz="1700" spc="-1" dirty="0">
                <a:solidFill>
                  <a:srgbClr val="000000"/>
                </a:solidFill>
                <a:latin typeface="Arial"/>
              </a:rPr>
              <a:t> </a:t>
            </a:r>
            <a:r>
              <a:rPr lang="en-GB" sz="1700" spc="-1" dirty="0" err="1">
                <a:solidFill>
                  <a:srgbClr val="000000"/>
                </a:solidFill>
                <a:latin typeface="Arial"/>
              </a:rPr>
              <a:t>recenti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Call Detailed Records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operatore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telefonico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dettagli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chiamate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e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cella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di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appartenenza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In-App data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registrati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quando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location e’ on o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quando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si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usa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una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app.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COVID, data for good. Facebook, Apple, Bing, Google.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Promettenti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in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ambito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business.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Non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molto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accettati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in campo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accademico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(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problemi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di bias e 				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rappresentazione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)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	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Complicazioni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 </a:t>
            </a:r>
            <a:r>
              <a:rPr lang="en-GB" sz="1700" b="0" strike="noStrike" spc="-1" dirty="0" err="1">
                <a:solidFill>
                  <a:srgbClr val="000000"/>
                </a:solidFill>
                <a:latin typeface="Arial"/>
                <a:ea typeface="DejaVu Sans"/>
              </a:rPr>
              <a:t>Etiche</a:t>
            </a: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, GDPR.</a:t>
            </a:r>
            <a:endParaRPr lang="en-GB" sz="17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700" b="0" strike="noStrike" spc="-1" dirty="0">
                <a:solidFill>
                  <a:srgbClr val="000000"/>
                </a:solidFill>
                <a:latin typeface="Arial"/>
                <a:ea typeface="DejaVu Sans"/>
              </a:rPr>
              <a:t>	 </a:t>
            </a:r>
            <a:endParaRPr lang="en-GB" sz="1700" b="0" strike="noStrike" spc="-1" dirty="0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931056-D8A1-BD15-08EE-6B01288BCC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850" y="1127327"/>
            <a:ext cx="2553791" cy="23600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256873-B4AE-FE47-E942-F35C36A7C718}"/>
              </a:ext>
            </a:extLst>
          </p:cNvPr>
          <p:cNvSpPr txBox="1"/>
          <p:nvPr/>
        </p:nvSpPr>
        <p:spPr>
          <a:xfrm>
            <a:off x="7451845" y="3394273"/>
            <a:ext cx="25537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hlinkClick r:id="rId5"/>
              </a:rPr>
              <a:t>LINK</a:t>
            </a:r>
            <a:endParaRPr lang="en-GB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Accessibilita’ 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98" name="CustomShape 2"/>
          <p:cNvSpPr/>
          <p:nvPr/>
        </p:nvSpPr>
        <p:spPr>
          <a:xfrm>
            <a:off x="504000" y="956520"/>
            <a:ext cx="9286200" cy="4951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Geografica, esplicita, distanza, KM. (Focus di oggi)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Basata sulla condizione socio-economica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misurata in base alle caratteristiche della popolazione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dati censuari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banche dati geodemografiche (censo + interviste telefoniche)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Output area classification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Index of Multiple Deprivation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Virtuale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connessione internet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velocita’ di connessione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siti di interesse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Internet User Classification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Campi di applicazione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	Pianificazione, Evacuazione, Logistica, Trasporti, Accesso ai servizi pubblici (ospedali, stazioni), Migliorare le performance aziendale, cannibalizzazione del mercato, vantaggio competitivo,apertura di nuove filiali</a:t>
            </a:r>
            <a:endParaRPr lang="en-GB" sz="18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en-US" sz="4400" b="0" strike="noStrike" spc="-1">
                <a:solidFill>
                  <a:srgbClr val="000000"/>
                </a:solidFill>
                <a:latin typeface="Arial"/>
                <a:ea typeface="DejaVu Sans"/>
              </a:rPr>
              <a:t>Accessibilita’ geografica</a:t>
            </a:r>
            <a:endParaRPr lang="en-GB" sz="4400" b="0" strike="noStrike" spc="-1"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504000" y="1244520"/>
            <a:ext cx="9286200" cy="239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marL="216000" indent="-2142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Misura della prossimita’ basata sulla distanza (spatially explicit) geografica.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Geometrica (pitagora, bird’s fly) (buffer geografico).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Basata sulla rete viaria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Diversi tipi di strade e velocita’: limiti imposti dallo Stato.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Multimodalita’: sulle lunghe distanze e’ possibile l’utilizzo di diversi modi di trasporto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Il calcolo della distanza diventa complesso.</a:t>
            </a:r>
            <a:endParaRPr lang="en-GB" sz="1800" b="0" strike="noStrike" spc="-1">
              <a:latin typeface="Arial"/>
            </a:endParaRPr>
          </a:p>
          <a:p>
            <a:pPr marL="216000" indent="-214200">
              <a:lnSpc>
                <a:spcPct val="100000"/>
              </a:lnSpc>
              <a:spcBef>
                <a:spcPts val="567"/>
              </a:spcBef>
              <a:spcAft>
                <a:spcPts val="567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GB" sz="1800" b="0" strike="noStrike" spc="-1">
                <a:solidFill>
                  <a:srgbClr val="000000"/>
                </a:solidFill>
                <a:latin typeface="Arial"/>
                <a:ea typeface="DejaVu Sans"/>
              </a:rPr>
              <a:t>Molto spesso la distanza e’ espressa come una misura del tempo (sono a 5 minuti da… oppure quanti negozi ci sono a 5 minuti da casa mia?).</a:t>
            </a:r>
            <a:endParaRPr lang="en-GB" sz="1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2" name="CustomShape 2"/>
          <p:cNvSpPr/>
          <p:nvPr/>
        </p:nvSpPr>
        <p:spPr>
          <a:xfrm>
            <a:off x="504000" y="1244520"/>
            <a:ext cx="9286200" cy="2390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103" name="Picture 102"/>
          <p:cNvPicPr/>
          <p:nvPr/>
        </p:nvPicPr>
        <p:blipFill>
          <a:blip r:embed="rId4"/>
          <a:stretch/>
        </p:blipFill>
        <p:spPr>
          <a:xfrm>
            <a:off x="161280" y="10800"/>
            <a:ext cx="5671440" cy="5659920"/>
          </a:xfrm>
          <a:prstGeom prst="rect">
            <a:avLst/>
          </a:prstGeom>
          <a:ln w="46800">
            <a:solidFill>
              <a:srgbClr val="808080"/>
            </a:solidFill>
            <a:miter/>
          </a:ln>
        </p:spPr>
      </p:pic>
      <p:pic>
        <p:nvPicPr>
          <p:cNvPr id="104" name="Picture 103"/>
          <p:cNvPicPr/>
          <p:nvPr/>
        </p:nvPicPr>
        <p:blipFill>
          <a:blip r:embed="rId5"/>
          <a:srcRect l="21113" r="21139"/>
          <a:stretch/>
        </p:blipFill>
        <p:spPr>
          <a:xfrm>
            <a:off x="6048000" y="1800"/>
            <a:ext cx="3887640" cy="5670360"/>
          </a:xfrm>
          <a:prstGeom prst="rect">
            <a:avLst/>
          </a:prstGeom>
          <a:ln w="36000">
            <a:solidFill>
              <a:srgbClr val="333333"/>
            </a:solidFill>
            <a:rou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</TotalTime>
  <Words>1281</Words>
  <Application>Microsoft Office PowerPoint</Application>
  <PresentationFormat>Custom</PresentationFormat>
  <Paragraphs>163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FreeSans</vt:lpstr>
      <vt:lpstr>Gill Sans MT</vt:lpstr>
      <vt:lpstr>Liberation Sans Narrow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Gibin, Maurizio</cp:lastModifiedBy>
  <cp:revision>36</cp:revision>
  <dcterms:created xsi:type="dcterms:W3CDTF">2022-11-16T16:37:45Z</dcterms:created>
  <dcterms:modified xsi:type="dcterms:W3CDTF">2022-11-17T10:41:13Z</dcterms:modified>
  <dc:language>en-GB</dc:language>
</cp:coreProperties>
</file>